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77" r:id="rId3"/>
    <p:sldId id="294" r:id="rId4"/>
    <p:sldId id="295" r:id="rId5"/>
    <p:sldId id="286" r:id="rId6"/>
    <p:sldId id="310" r:id="rId7"/>
    <p:sldId id="274" r:id="rId8"/>
    <p:sldId id="314" r:id="rId9"/>
  </p:sldIdLst>
  <p:sldSz cx="9144000" cy="6858000" type="screen4x3"/>
  <p:notesSz cx="9939338" cy="143684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77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7742" cy="718309"/>
          </a:xfrm>
          <a:prstGeom prst="rect">
            <a:avLst/>
          </a:prstGeom>
        </p:spPr>
        <p:txBody>
          <a:bodyPr vert="horz" lIns="132715" tIns="66358" rIns="132715" bIns="66358" rtlCol="0"/>
          <a:lstStyle>
            <a:lvl1pPr algn="l">
              <a:defRPr sz="17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629279" y="0"/>
            <a:ext cx="4307742" cy="718309"/>
          </a:xfrm>
          <a:prstGeom prst="rect">
            <a:avLst/>
          </a:prstGeom>
        </p:spPr>
        <p:txBody>
          <a:bodyPr vert="horz" lIns="132715" tIns="66358" rIns="132715" bIns="66358" rtlCol="0"/>
          <a:lstStyle>
            <a:lvl1pPr algn="r">
              <a:defRPr sz="1700"/>
            </a:lvl1pPr>
          </a:lstStyle>
          <a:p>
            <a:fld id="{DC9931E8-FAAA-4402-9004-54EF4CD23DDD}" type="datetimeFigureOut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379538" y="1077913"/>
            <a:ext cx="7181850" cy="5386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5" tIns="66358" rIns="132715" bIns="66358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94632" y="6825077"/>
            <a:ext cx="7950078" cy="6464776"/>
          </a:xfrm>
          <a:prstGeom prst="rect">
            <a:avLst/>
          </a:prstGeom>
        </p:spPr>
        <p:txBody>
          <a:bodyPr vert="horz" lIns="132715" tIns="66358" rIns="132715" bIns="66358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13647860"/>
            <a:ext cx="4307742" cy="718308"/>
          </a:xfrm>
          <a:prstGeom prst="rect">
            <a:avLst/>
          </a:prstGeom>
        </p:spPr>
        <p:txBody>
          <a:bodyPr vert="horz" lIns="132715" tIns="66358" rIns="132715" bIns="66358" rtlCol="0" anchor="b"/>
          <a:lstStyle>
            <a:lvl1pPr algn="l">
              <a:defRPr sz="17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629279" y="13647860"/>
            <a:ext cx="4307742" cy="718308"/>
          </a:xfrm>
          <a:prstGeom prst="rect">
            <a:avLst/>
          </a:prstGeom>
        </p:spPr>
        <p:txBody>
          <a:bodyPr vert="horz" lIns="132715" tIns="66358" rIns="132715" bIns="66358" rtlCol="0" anchor="b"/>
          <a:lstStyle>
            <a:lvl1pPr algn="r">
              <a:defRPr sz="1700"/>
            </a:lvl1pPr>
          </a:lstStyle>
          <a:p>
            <a:fld id="{2BA1BD90-267A-4502-9D21-BDA28270005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3B6D-79D2-47A2-BCBD-4D8023F119F1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CA1D-08AB-47DA-BA29-F83EC5C46612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67F83-95E2-4F98-8C16-DC2CA7524DAC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1A7E6-BB29-4EAB-851E-FBA637EA78F7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85675-A155-4F5A-9BFE-65BBA0B933E3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D3392-1F65-408D-9665-F38BFF495C29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3C017-394B-42E1-9501-8C8E673B634F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E44D-E84A-4493-A9A9-F98535A63D46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5C65-90A2-4CDF-A795-585FFF1C73FD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BC63-EBCB-46B3-90DF-FB2304E0A463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179FE-2291-4449-9B52-C1EC1428632F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E90C6-9BC4-48D6-B47B-61D6A34AFEAC}" type="datetime1">
              <a:rPr kumimoji="1" lang="ja-JP" altLang="en-US" smtClean="0"/>
              <a:pPr/>
              <a:t>2010/8/3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SLAC Workshop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DA3D8-42BC-4376-8513-D9E51A96E16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png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2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980728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dirty="0" smtClean="0"/>
              <a:t>CHANGE OF HIGH GRADIENT</a:t>
            </a:r>
            <a:r>
              <a:rPr lang="ja-JP" altLang="en-US" sz="4000" dirty="0" smtClean="0"/>
              <a:t>　</a:t>
            </a:r>
            <a:r>
              <a:rPr lang="en-US" altLang="ja-JP" sz="4000" dirty="0" smtClean="0"/>
              <a:t>PERFORMANCE </a:t>
            </a:r>
          </a:p>
          <a:p>
            <a:pPr algn="ctr"/>
            <a:r>
              <a:rPr lang="en-US" altLang="ja-JP" sz="4000" dirty="0" smtClean="0"/>
              <a:t>DUE TO HEAVY DAMPING GEOMETRY</a:t>
            </a:r>
            <a:endParaRPr kumimoji="1" lang="ja-JP" altLang="en-US" sz="4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971600" y="4005064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 smtClean="0"/>
              <a:t>肥後寿泰</a:t>
            </a:r>
            <a:r>
              <a:rPr lang="en-US" altLang="ja-JP" sz="2400" dirty="0" smtClean="0"/>
              <a:t>,</a:t>
            </a:r>
            <a:r>
              <a:rPr lang="ja-JP" altLang="en-US" sz="2400" dirty="0" smtClean="0"/>
              <a:t>松本修二、横山和枝、福田茂樹</a:t>
            </a:r>
            <a:r>
              <a:rPr lang="en-US" altLang="ja-JP" sz="2400" dirty="0" smtClean="0"/>
              <a:t>, </a:t>
            </a:r>
          </a:p>
          <a:p>
            <a:pPr algn="ctr"/>
            <a:r>
              <a:rPr lang="ja-JP" altLang="en-US" sz="2400" dirty="0" smtClean="0"/>
              <a:t>東保男</a:t>
            </a:r>
            <a:r>
              <a:rPr lang="en-US" altLang="ja-JP" sz="2400" dirty="0" smtClean="0"/>
              <a:t>, </a:t>
            </a:r>
            <a:r>
              <a:rPr lang="ja-JP" altLang="en-US" sz="2400" dirty="0" smtClean="0"/>
              <a:t>高富俊和、上野健治、</a:t>
            </a:r>
            <a:endParaRPr lang="en-US" altLang="ja-JP" sz="2400" dirty="0" smtClean="0"/>
          </a:p>
          <a:p>
            <a:pPr algn="ctr"/>
            <a:r>
              <a:rPr lang="en-US" altLang="ja-JP" sz="2400" dirty="0" smtClean="0"/>
              <a:t>KEK</a:t>
            </a:r>
          </a:p>
          <a:p>
            <a:pPr algn="ctr"/>
            <a:endParaRPr lang="en-US" altLang="ja-JP" sz="2400" dirty="0" smtClean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23528" y="476672"/>
            <a:ext cx="8286808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/>
              <a:t>要旨</a:t>
            </a:r>
            <a:endParaRPr lang="en-US" altLang="ja-JP" sz="3200" dirty="0" smtClean="0"/>
          </a:p>
          <a:p>
            <a:pPr algn="ctr"/>
            <a:r>
              <a:rPr lang="ja-JP" altLang="en-US" sz="1100" dirty="0" smtClean="0"/>
              <a:t>　</a:t>
            </a:r>
            <a:endParaRPr lang="en-US" altLang="ja-JP" sz="1100" dirty="0" smtClean="0"/>
          </a:p>
          <a:p>
            <a:r>
              <a:rPr lang="ja-JP" altLang="en-US" sz="2400" dirty="0" smtClean="0"/>
              <a:t>　　</a:t>
            </a:r>
            <a:r>
              <a:rPr lang="en-US" altLang="ja-JP" sz="2800" dirty="0" err="1" smtClean="0"/>
              <a:t>TeV</a:t>
            </a:r>
            <a:r>
              <a:rPr lang="ja-JP" altLang="en-US" sz="2400" dirty="0" smtClean="0"/>
              <a:t>以上の高エネルギーリニアコライダーに必要な</a:t>
            </a:r>
            <a:r>
              <a:rPr lang="en-US" altLang="ja-JP" sz="2400" dirty="0" smtClean="0">
                <a:solidFill>
                  <a:srgbClr val="FF0000"/>
                </a:solidFill>
              </a:rPr>
              <a:t>100MV/m</a:t>
            </a:r>
            <a:r>
              <a:rPr lang="ja-JP" altLang="en-US" sz="2400" dirty="0" smtClean="0">
                <a:solidFill>
                  <a:srgbClr val="FF0000"/>
                </a:solidFill>
              </a:rPr>
              <a:t>級の高加速勾配</a:t>
            </a:r>
            <a:r>
              <a:rPr lang="ja-JP" altLang="en-US" sz="2400" dirty="0" smtClean="0"/>
              <a:t>を目指す基礎技術研究として、</a:t>
            </a:r>
            <a:r>
              <a:rPr lang="en-US" altLang="ja-JP" sz="2400" dirty="0" smtClean="0">
                <a:solidFill>
                  <a:srgbClr val="FF0000"/>
                </a:solidFill>
              </a:rPr>
              <a:t>20</a:t>
            </a:r>
            <a:r>
              <a:rPr lang="ja-JP" altLang="en-US" sz="2400" dirty="0" smtClean="0">
                <a:solidFill>
                  <a:srgbClr val="FF0000"/>
                </a:solidFill>
              </a:rPr>
              <a:t>㎝進行波型加速管</a:t>
            </a:r>
            <a:r>
              <a:rPr lang="ja-JP" altLang="en-US" sz="2400" dirty="0" smtClean="0"/>
              <a:t>に対する高電界試験を行っている。</a:t>
            </a:r>
            <a:endParaRPr lang="en-US" altLang="ja-JP" sz="2400" dirty="0" smtClean="0"/>
          </a:p>
          <a:p>
            <a:r>
              <a:rPr lang="ja-JP" altLang="en-US" sz="2400" dirty="0" smtClean="0"/>
              <a:t>　　昨年は</a:t>
            </a:r>
            <a:r>
              <a:rPr lang="ja-JP" altLang="en-US" sz="2400" dirty="0" smtClean="0">
                <a:solidFill>
                  <a:srgbClr val="00B050"/>
                </a:solidFill>
              </a:rPr>
              <a:t>ダンピング構造無しの加速管で</a:t>
            </a:r>
            <a:r>
              <a:rPr lang="en-US" altLang="ja-JP" sz="2400" dirty="0" smtClean="0">
                <a:solidFill>
                  <a:srgbClr val="00B050"/>
                </a:solidFill>
              </a:rPr>
              <a:t>100MV/m</a:t>
            </a:r>
            <a:r>
              <a:rPr lang="ja-JP" altLang="en-US" sz="2400" dirty="0" smtClean="0">
                <a:solidFill>
                  <a:srgbClr val="00B050"/>
                </a:solidFill>
              </a:rPr>
              <a:t>運転</a:t>
            </a:r>
            <a:r>
              <a:rPr lang="ja-JP" altLang="en-US" sz="2400" dirty="0" smtClean="0"/>
              <a:t>が実現されてたことを報告した。その後、同一加速パラメータで、</a:t>
            </a:r>
            <a:r>
              <a:rPr lang="ja-JP" altLang="en-US" sz="2400" dirty="0" smtClean="0">
                <a:solidFill>
                  <a:srgbClr val="FF0000"/>
                </a:solidFill>
              </a:rPr>
              <a:t>強減衰構造を有する加速管の試験</a:t>
            </a:r>
            <a:r>
              <a:rPr lang="ja-JP" altLang="en-US" sz="2400" dirty="0" smtClean="0"/>
              <a:t>を行い、比較を行ったので今回の報告とする。</a:t>
            </a:r>
            <a:endParaRPr lang="en-US" altLang="ja-JP" sz="2400" dirty="0" smtClean="0"/>
          </a:p>
          <a:p>
            <a:r>
              <a:rPr lang="ja-JP" altLang="en-US" sz="2400" dirty="0" smtClean="0"/>
              <a:t>　　試験加速管の製作は、</a:t>
            </a:r>
            <a:r>
              <a:rPr lang="en-US" altLang="ja-JP" sz="2400" dirty="0" smtClean="0">
                <a:solidFill>
                  <a:srgbClr val="00B050"/>
                </a:solidFill>
              </a:rPr>
              <a:t>KEK</a:t>
            </a:r>
            <a:r>
              <a:rPr lang="ja-JP" altLang="en-US" sz="2400" dirty="0" smtClean="0">
                <a:solidFill>
                  <a:srgbClr val="00B050"/>
                </a:solidFill>
              </a:rPr>
              <a:t>によるセルの製作、</a:t>
            </a:r>
            <a:r>
              <a:rPr lang="en-US" altLang="ja-JP" sz="2400" dirty="0" smtClean="0">
                <a:solidFill>
                  <a:srgbClr val="00B050"/>
                </a:solidFill>
              </a:rPr>
              <a:t>SLAC</a:t>
            </a:r>
            <a:r>
              <a:rPr lang="ja-JP" altLang="en-US" sz="2400" dirty="0" smtClean="0">
                <a:solidFill>
                  <a:srgbClr val="00B050"/>
                </a:solidFill>
              </a:rPr>
              <a:t>による化学研磨、水素ロウ付け、真空ベーキング</a:t>
            </a:r>
            <a:r>
              <a:rPr lang="ja-JP" altLang="en-US" sz="2400" dirty="0" smtClean="0"/>
              <a:t>により行った。</a:t>
            </a:r>
            <a:endParaRPr lang="en-US" altLang="ja-JP" sz="2400" dirty="0" smtClean="0"/>
          </a:p>
          <a:p>
            <a:r>
              <a:rPr lang="ja-JP" altLang="en-US" sz="2400" dirty="0" smtClean="0"/>
              <a:t>　　</a:t>
            </a:r>
            <a:r>
              <a:rPr lang="en-US" altLang="ja-JP" sz="2400" dirty="0" smtClean="0">
                <a:solidFill>
                  <a:srgbClr val="00B050"/>
                </a:solidFill>
              </a:rPr>
              <a:t>2</a:t>
            </a:r>
            <a:r>
              <a:rPr lang="ja-JP" altLang="en-US" sz="2400" dirty="0" smtClean="0">
                <a:solidFill>
                  <a:srgbClr val="00B050"/>
                </a:solidFill>
              </a:rPr>
              <a:t>台ペアで同時に製作</a:t>
            </a:r>
            <a:r>
              <a:rPr lang="ja-JP" altLang="en-US" sz="2400" dirty="0" smtClean="0"/>
              <a:t>し、一台づつ</a:t>
            </a:r>
            <a:r>
              <a:rPr lang="en-US" altLang="ja-JP" sz="2400" dirty="0" smtClean="0">
                <a:solidFill>
                  <a:srgbClr val="00B050"/>
                </a:solidFill>
              </a:rPr>
              <a:t>KEK</a:t>
            </a:r>
            <a:r>
              <a:rPr lang="ja-JP" altLang="en-US" sz="2400" dirty="0" smtClean="0">
                <a:solidFill>
                  <a:srgbClr val="00B050"/>
                </a:solidFill>
              </a:rPr>
              <a:t>の</a:t>
            </a:r>
            <a:r>
              <a:rPr lang="en-US" altLang="ja-JP" sz="2400" dirty="0" smtClean="0">
                <a:solidFill>
                  <a:srgbClr val="00B050"/>
                </a:solidFill>
              </a:rPr>
              <a:t>Nextef</a:t>
            </a:r>
            <a:r>
              <a:rPr lang="ja-JP" altLang="en-US" sz="2400" dirty="0" smtClean="0"/>
              <a:t>と</a:t>
            </a:r>
            <a:r>
              <a:rPr lang="en-US" altLang="ja-JP" sz="2400" dirty="0" smtClean="0">
                <a:solidFill>
                  <a:srgbClr val="00B050"/>
                </a:solidFill>
              </a:rPr>
              <a:t>SLAC</a:t>
            </a:r>
            <a:r>
              <a:rPr lang="ja-JP" altLang="en-US" sz="2400" dirty="0" smtClean="0">
                <a:solidFill>
                  <a:srgbClr val="00B050"/>
                </a:solidFill>
              </a:rPr>
              <a:t>の</a:t>
            </a:r>
            <a:r>
              <a:rPr lang="en-US" altLang="ja-JP" sz="2400" dirty="0" smtClean="0">
                <a:solidFill>
                  <a:srgbClr val="00B050"/>
                </a:solidFill>
              </a:rPr>
              <a:t>NLCTA</a:t>
            </a:r>
            <a:r>
              <a:rPr lang="ja-JP" altLang="en-US" sz="2400" dirty="0" smtClean="0"/>
              <a:t>で試験する。</a:t>
            </a:r>
            <a:endParaRPr lang="en-US" altLang="ja-JP" sz="2400" dirty="0" smtClean="0"/>
          </a:p>
          <a:p>
            <a:r>
              <a:rPr lang="ja-JP" altLang="en-US" sz="2400" dirty="0" smtClean="0"/>
              <a:t>　　ここでは</a:t>
            </a:r>
            <a:r>
              <a:rPr lang="en-US" altLang="ja-JP" sz="2400" dirty="0" smtClean="0"/>
              <a:t>SLAC</a:t>
            </a:r>
            <a:r>
              <a:rPr lang="ja-JP" altLang="en-US" sz="2400" dirty="0" smtClean="0"/>
              <a:t>の結果を参考にしつつ、主に</a:t>
            </a:r>
            <a:r>
              <a:rPr lang="en-US" altLang="ja-JP" sz="2400" dirty="0" smtClean="0">
                <a:solidFill>
                  <a:srgbClr val="FF0000"/>
                </a:solidFill>
              </a:rPr>
              <a:t>KEK</a:t>
            </a:r>
            <a:r>
              <a:rPr lang="ja-JP" altLang="en-US" sz="2400" dirty="0" smtClean="0">
                <a:solidFill>
                  <a:srgbClr val="FF0000"/>
                </a:solidFill>
              </a:rPr>
              <a:t>の試験結果に基づいて報告、議論</a:t>
            </a:r>
            <a:r>
              <a:rPr lang="ja-JP" altLang="en-US" sz="2400" dirty="0" smtClean="0"/>
              <a:t>する。</a:t>
            </a:r>
            <a:endParaRPr lang="en-US" altLang="ja-JP" sz="2400" dirty="0" smtClean="0"/>
          </a:p>
        </p:txBody>
      </p:sp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75656" y="0"/>
            <a:ext cx="5544616" cy="1340768"/>
          </a:xfrm>
        </p:spPr>
        <p:txBody>
          <a:bodyPr>
            <a:normAutofit/>
          </a:bodyPr>
          <a:lstStyle/>
          <a:p>
            <a:r>
              <a:rPr kumimoji="1" lang="ja-JP" altLang="en-US" sz="2400" dirty="0" smtClean="0">
                <a:solidFill>
                  <a:srgbClr val="00B0F0"/>
                </a:solidFill>
              </a:rPr>
              <a:t>加速管パラメータ</a:t>
            </a:r>
            <a:r>
              <a:rPr lang="ja-JP" altLang="en-US" sz="2400" dirty="0" smtClean="0">
                <a:solidFill>
                  <a:srgbClr val="00B0F0"/>
                </a:solidFill>
              </a:rPr>
              <a:t>　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Unloaded 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100MV/m</a:t>
            </a:r>
            <a:br>
              <a:rPr kumimoji="1" lang="en-US" altLang="ja-JP" sz="2400" dirty="0" smtClean="0">
                <a:solidFill>
                  <a:srgbClr val="00B0F0"/>
                </a:solidFill>
              </a:rPr>
            </a:br>
            <a:r>
              <a:rPr lang="en-US" altLang="ja-JP" sz="2400" dirty="0" smtClean="0">
                <a:solidFill>
                  <a:srgbClr val="00B0F0"/>
                </a:solidFill>
              </a:rPr>
              <a:t>T18   </a:t>
            </a:r>
            <a:r>
              <a:rPr lang="ja-JP" altLang="en-US" sz="2400" dirty="0" smtClean="0">
                <a:solidFill>
                  <a:srgbClr val="FF0000"/>
                </a:solidFill>
              </a:rPr>
              <a:t>テスト済</a:t>
            </a:r>
            <a:r>
              <a:rPr lang="en-US" altLang="ja-JP" sz="2400" dirty="0" smtClean="0">
                <a:solidFill>
                  <a:srgbClr val="00B0F0"/>
                </a:solidFill>
              </a:rPr>
              <a:t>  </a:t>
            </a:r>
            <a:r>
              <a:rPr lang="ja-JP" altLang="en-US" sz="2400" dirty="0" smtClean="0">
                <a:solidFill>
                  <a:srgbClr val="00B0F0"/>
                </a:solidFill>
              </a:rPr>
              <a:t>　　</a:t>
            </a:r>
            <a:r>
              <a:rPr lang="ja-JP" altLang="en-US" sz="2400" dirty="0" smtClean="0">
                <a:solidFill>
                  <a:srgbClr val="FF0000"/>
                </a:solidFill>
              </a:rPr>
              <a:t>テスト中</a:t>
            </a:r>
            <a:r>
              <a:rPr lang="ja-JP" altLang="en-US" sz="2400" dirty="0" smtClean="0">
                <a:solidFill>
                  <a:srgbClr val="00B0F0"/>
                </a:solidFill>
              </a:rPr>
              <a:t>　</a:t>
            </a:r>
            <a:r>
              <a:rPr lang="en-US" altLang="ja-JP" sz="2400" dirty="0" smtClean="0">
                <a:solidFill>
                  <a:srgbClr val="00B0F0"/>
                </a:solidFill>
              </a:rPr>
              <a:t>TD18</a:t>
            </a:r>
            <a:r>
              <a:rPr lang="en-US" altLang="ja-JP" sz="2400" dirty="0" smtClean="0">
                <a:solidFill>
                  <a:srgbClr val="00B0F0"/>
                </a:solidFill>
              </a:rPr>
              <a:t/>
            </a:r>
            <a:br>
              <a:rPr lang="en-US" altLang="ja-JP" sz="2400" dirty="0" smtClean="0">
                <a:solidFill>
                  <a:srgbClr val="00B0F0"/>
                </a:solidFill>
              </a:rPr>
            </a:br>
            <a:r>
              <a:rPr lang="en-US" altLang="ja-JP" sz="2400" dirty="0" smtClean="0">
                <a:solidFill>
                  <a:srgbClr val="00B0F0"/>
                </a:solidFill>
              </a:rPr>
              <a:t>Un-damped   </a:t>
            </a:r>
            <a:r>
              <a:rPr lang="ja-JP" altLang="en-US" sz="2400" dirty="0" smtClean="0">
                <a:solidFill>
                  <a:srgbClr val="00B0F0"/>
                </a:solidFill>
              </a:rPr>
              <a:t>　　　　</a:t>
            </a:r>
            <a:r>
              <a:rPr lang="en-US" altLang="ja-JP" sz="2400" dirty="0" smtClean="0">
                <a:solidFill>
                  <a:srgbClr val="00B0F0"/>
                </a:solidFill>
              </a:rPr>
              <a:t> </a:t>
            </a:r>
            <a:r>
              <a:rPr lang="en-US" altLang="ja-JP" sz="2400" dirty="0" smtClean="0">
                <a:solidFill>
                  <a:srgbClr val="00B0F0"/>
                </a:solidFill>
              </a:rPr>
              <a:t>Heavily damped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grpSp>
        <p:nvGrpSpPr>
          <p:cNvPr id="11" name="グループ化 25"/>
          <p:cNvGrpSpPr/>
          <p:nvPr/>
        </p:nvGrpSpPr>
        <p:grpSpPr>
          <a:xfrm>
            <a:off x="535557" y="3573017"/>
            <a:ext cx="3667149" cy="2913800"/>
            <a:chOff x="1367688" y="1142988"/>
            <a:chExt cx="5678541" cy="5177122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85918" y="1214422"/>
              <a:ext cx="5260311" cy="4915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テキスト ボックス 4"/>
            <p:cNvSpPr txBox="1"/>
            <p:nvPr/>
          </p:nvSpPr>
          <p:spPr>
            <a:xfrm rot="16200000">
              <a:off x="-786030" y="3296706"/>
              <a:ext cx="5117638" cy="8102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 smtClean="0">
                  <a:latin typeface="Times New Roman" pitchFamily="18" charset="0"/>
                  <a:cs typeface="Times New Roman" pitchFamily="18" charset="0"/>
                </a:rPr>
                <a:t>P (MW),  </a:t>
              </a:r>
              <a:r>
                <a:rPr lang="en-US" altLang="ja-JP" sz="1400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 (MV/m), </a:t>
              </a:r>
              <a:r>
                <a:rPr lang="en-US" altLang="ja-JP" sz="1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 (MV/m), </a:t>
              </a:r>
              <a:r>
                <a:rPr lang="en-US" altLang="ja-JP" sz="1400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sz="1400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T(C), </a:t>
              </a:r>
              <a:r>
                <a:rPr lang="en-US" altLang="ja-JP" sz="1400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Sc*50 (MW/mm2)</a:t>
              </a:r>
              <a:endParaRPr kumimoji="1" lang="ja-JP" altLang="en-US" sz="1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グループ化 24"/>
            <p:cNvGrpSpPr/>
            <p:nvPr/>
          </p:nvGrpSpPr>
          <p:grpSpPr>
            <a:xfrm>
              <a:off x="2143108" y="1611651"/>
              <a:ext cx="3643337" cy="4708459"/>
              <a:chOff x="2143108" y="1611651"/>
              <a:chExt cx="3643337" cy="4708459"/>
            </a:xfrm>
          </p:grpSpPr>
          <p:sp>
            <p:nvSpPr>
              <p:cNvPr id="4" name="テキスト ボックス 3"/>
              <p:cNvSpPr txBox="1"/>
              <p:nvPr/>
            </p:nvSpPr>
            <p:spPr>
              <a:xfrm>
                <a:off x="3571865" y="5786452"/>
                <a:ext cx="1857387" cy="53365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400" dirty="0" smtClean="0">
                    <a:latin typeface="Times New Roman" pitchFamily="18" charset="0"/>
                    <a:cs typeface="Times New Roman" pitchFamily="18" charset="0"/>
                  </a:rPr>
                  <a:t>Iris number</a:t>
                </a:r>
                <a:endParaRPr kumimoji="1" lang="ja-JP" alt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正方形/長方形 5"/>
              <p:cNvSpPr/>
              <p:nvPr/>
            </p:nvSpPr>
            <p:spPr>
              <a:xfrm>
                <a:off x="2143108" y="2500306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7" name="正方形/長方形 6"/>
              <p:cNvSpPr/>
              <p:nvPr/>
            </p:nvSpPr>
            <p:spPr>
              <a:xfrm>
                <a:off x="2143108" y="3286124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8" name="正方形/長方形 7"/>
              <p:cNvSpPr/>
              <p:nvPr/>
            </p:nvSpPr>
            <p:spPr>
              <a:xfrm>
                <a:off x="2143108" y="4071942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9" name="正方形/長方形 8"/>
              <p:cNvSpPr/>
              <p:nvPr/>
            </p:nvSpPr>
            <p:spPr>
              <a:xfrm>
                <a:off x="2500298" y="1643050"/>
                <a:ext cx="242889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10" name="正方形/長方形 9"/>
              <p:cNvSpPr/>
              <p:nvPr/>
            </p:nvSpPr>
            <p:spPr>
              <a:xfrm>
                <a:off x="2571736" y="2143116"/>
                <a:ext cx="2000264" cy="2143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cxnSp>
            <p:nvCxnSpPr>
              <p:cNvPr id="12" name="直線コネクタ 11"/>
              <p:cNvCxnSpPr/>
              <p:nvPr/>
            </p:nvCxnSpPr>
            <p:spPr>
              <a:xfrm rot="5400000" flipH="1" flipV="1">
                <a:off x="2556832" y="200857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/>
              <p:cNvCxnSpPr/>
              <p:nvPr/>
            </p:nvCxnSpPr>
            <p:spPr>
              <a:xfrm rot="5400000" flipH="1" flipV="1">
                <a:off x="3013676" y="199628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コネクタ 14"/>
              <p:cNvCxnSpPr/>
              <p:nvPr/>
            </p:nvCxnSpPr>
            <p:spPr>
              <a:xfrm rot="5400000" flipH="1" flipV="1">
                <a:off x="3470520" y="198399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/>
              <p:cNvCxnSpPr/>
              <p:nvPr/>
            </p:nvCxnSpPr>
            <p:spPr>
              <a:xfrm rot="5400000" flipH="1" flipV="1">
                <a:off x="3927364" y="197170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正方形/長方形 17"/>
              <p:cNvSpPr/>
              <p:nvPr/>
            </p:nvSpPr>
            <p:spPr>
              <a:xfrm>
                <a:off x="4500562" y="2143116"/>
                <a:ext cx="509590" cy="2047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cxnSp>
            <p:nvCxnSpPr>
              <p:cNvPr id="17" name="直線コネクタ 16"/>
              <p:cNvCxnSpPr/>
              <p:nvPr/>
            </p:nvCxnSpPr>
            <p:spPr>
              <a:xfrm rot="5400000" flipH="1" flipV="1">
                <a:off x="4361912" y="196884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テキスト ボックス 18"/>
              <p:cNvSpPr txBox="1"/>
              <p:nvPr/>
            </p:nvSpPr>
            <p:spPr>
              <a:xfrm>
                <a:off x="5000626" y="4357693"/>
                <a:ext cx="785819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latin typeface="Times New Roman" pitchFamily="18" charset="0"/>
                    <a:cs typeface="Times New Roman" pitchFamily="18" charset="0"/>
                  </a:rPr>
                  <a:t>P</a:t>
                </a:r>
                <a:endParaRPr kumimoji="1" lang="ja-JP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>
                <a:off x="4929188" y="3357560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Ea</a:t>
                </a:r>
                <a:endParaRPr kumimoji="1" lang="ja-JP" altLang="en-US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>
                <a:off x="4500560" y="2571743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FF00FF"/>
                    </a:solidFill>
                    <a:latin typeface="Times New Roman" pitchFamily="18" charset="0"/>
                    <a:cs typeface="Times New Roman" pitchFamily="18" charset="0"/>
                  </a:rPr>
                  <a:t>Sc</a:t>
                </a:r>
                <a:endParaRPr kumimoji="1" lang="ja-JP" altLang="en-US" dirty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テキスト ボックス 21"/>
              <p:cNvSpPr txBox="1"/>
              <p:nvPr/>
            </p:nvSpPr>
            <p:spPr>
              <a:xfrm>
                <a:off x="4571998" y="1857363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33CC33"/>
                    </a:solidFill>
                    <a:latin typeface="Times New Roman" pitchFamily="18" charset="0"/>
                    <a:cs typeface="Times New Roman" pitchFamily="18" charset="0"/>
                  </a:rPr>
                  <a:t>Es</a:t>
                </a:r>
                <a:endParaRPr kumimoji="1" lang="ja-JP" altLang="en-US" dirty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テキスト ボックス 22"/>
              <p:cNvSpPr txBox="1"/>
              <p:nvPr/>
            </p:nvSpPr>
            <p:spPr>
              <a:xfrm>
                <a:off x="3714742" y="5000635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3333FF"/>
                    </a:solidFill>
                    <a:latin typeface="Symbol" pitchFamily="18" charset="2"/>
                    <a:cs typeface="Times New Roman" pitchFamily="18" charset="0"/>
                  </a:rPr>
                  <a:t>D</a:t>
                </a:r>
                <a:r>
                  <a:rPr lang="en-US" altLang="ja-JP" dirty="0" smtClean="0">
                    <a:solidFill>
                      <a:srgbClr val="3333FF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kumimoji="1" lang="ja-JP" altLang="en-US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2591832" y="1663145"/>
                <a:ext cx="2000262" cy="90721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400" dirty="0" smtClean="0">
                    <a:latin typeface="Times New Roman" pitchFamily="18" charset="0"/>
                    <a:cs typeface="Times New Roman" pitchFamily="18" charset="0"/>
                  </a:rPr>
                  <a:t>T18 </a:t>
                </a:r>
                <a:r>
                  <a:rPr lang="en-US" altLang="ja-JP" sz="1400" dirty="0">
                    <a:latin typeface="Times New Roman" pitchFamily="18" charset="0"/>
                    <a:cs typeface="Times New Roman" pitchFamily="18" charset="0"/>
                  </a:rPr>
                  <a:t>unloaded</a:t>
                </a:r>
                <a:r>
                  <a:rPr lang="en-US" altLang="ja-JP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kumimoji="1" lang="en-US" altLang="ja-JP" sz="1400" dirty="0" smtClean="0">
                    <a:latin typeface="Times New Roman" pitchFamily="18" charset="0"/>
                    <a:cs typeface="Times New Roman" pitchFamily="18" charset="0"/>
                  </a:rPr>
                  <a:t>100MV/m</a:t>
                </a:r>
                <a:endParaRPr kumimoji="1" lang="ja-JP" alt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" name="グループ化 26"/>
          <p:cNvGrpSpPr/>
          <p:nvPr/>
        </p:nvGrpSpPr>
        <p:grpSpPr>
          <a:xfrm>
            <a:off x="4827368" y="3717031"/>
            <a:ext cx="3638855" cy="2761512"/>
            <a:chOff x="1371394" y="1142983"/>
            <a:chExt cx="5583183" cy="4970229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14480" y="1214422"/>
              <a:ext cx="5240097" cy="4862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テキスト ボックス 26"/>
            <p:cNvSpPr txBox="1"/>
            <p:nvPr/>
          </p:nvSpPr>
          <p:spPr>
            <a:xfrm rot="16200000">
              <a:off x="-689640" y="3204017"/>
              <a:ext cx="4924858" cy="80278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 smtClean="0">
                  <a:latin typeface="Times New Roman" pitchFamily="18" charset="0"/>
                  <a:cs typeface="Times New Roman" pitchFamily="18" charset="0"/>
                </a:rPr>
                <a:t>P (MW),  </a:t>
              </a:r>
              <a:r>
                <a:rPr lang="en-US" altLang="ja-JP" sz="1400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 (MV/m), </a:t>
              </a:r>
              <a:r>
                <a:rPr lang="en-US" altLang="ja-JP" sz="1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 (MV/m), </a:t>
              </a:r>
              <a:r>
                <a:rPr lang="en-US" altLang="ja-JP" sz="1400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sz="1400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T(C), </a:t>
              </a:r>
              <a:r>
                <a:rPr lang="en-US" altLang="ja-JP" sz="1400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Sc*50 (MW/mm2)</a:t>
              </a:r>
              <a:endParaRPr kumimoji="1" lang="ja-JP" altLang="en-US" sz="1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3357554" y="5715016"/>
              <a:ext cx="1857388" cy="39819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 smtClean="0">
                  <a:latin typeface="Times New Roman" pitchFamily="18" charset="0"/>
                  <a:cs typeface="Times New Roman" pitchFamily="18" charset="0"/>
                </a:rPr>
                <a:t>Iris number</a:t>
              </a:r>
              <a:endParaRPr kumimoji="1" lang="ja-JP" alt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2143108" y="2500306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2143108" y="3286124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2143108" y="4071942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2500298" y="1643050"/>
              <a:ext cx="2428892" cy="642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2571736" y="2143116"/>
              <a:ext cx="2000264" cy="2143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4" name="直線コネクタ 33"/>
            <p:cNvCxnSpPr/>
            <p:nvPr/>
          </p:nvCxnSpPr>
          <p:spPr>
            <a:xfrm rot="5400000" flipH="1" flipV="1">
              <a:off x="2556832" y="200857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rot="5400000" flipH="1" flipV="1">
              <a:off x="3013676" y="199628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rot="5400000" flipH="1" flipV="1">
              <a:off x="3470520" y="198399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5400000" flipH="1" flipV="1">
              <a:off x="3927364" y="197170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正方形/長方形 37"/>
            <p:cNvSpPr/>
            <p:nvPr/>
          </p:nvSpPr>
          <p:spPr>
            <a:xfrm>
              <a:off x="4500562" y="2143116"/>
              <a:ext cx="509590" cy="204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9" name="直線コネクタ 38"/>
            <p:cNvCxnSpPr/>
            <p:nvPr/>
          </p:nvCxnSpPr>
          <p:spPr>
            <a:xfrm rot="5400000" flipH="1" flipV="1">
              <a:off x="4361912" y="196884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テキスト ボックス 39"/>
            <p:cNvSpPr txBox="1"/>
            <p:nvPr/>
          </p:nvSpPr>
          <p:spPr>
            <a:xfrm>
              <a:off x="3428992" y="4214818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4929190" y="3357562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</a:t>
              </a:r>
              <a:endParaRPr kumimoji="1" lang="ja-JP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5500694" y="2214553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3143240" y="2857496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</a:t>
              </a:r>
              <a:endParaRPr kumimoji="1" lang="ja-JP" altLang="en-US" dirty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714744" y="5000635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1" lang="ja-JP" altLang="en-US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2526348" y="1661390"/>
              <a:ext cx="2306112" cy="6769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 smtClean="0">
                  <a:latin typeface="Times New Roman" pitchFamily="18" charset="0"/>
                  <a:cs typeface="Times New Roman" pitchFamily="18" charset="0"/>
                </a:rPr>
                <a:t>TD18 </a:t>
              </a:r>
              <a:r>
                <a:rPr lang="en-US" altLang="ja-JP" sz="1400" dirty="0">
                  <a:latin typeface="Times New Roman" pitchFamily="18" charset="0"/>
                  <a:cs typeface="Times New Roman" pitchFamily="18" charset="0"/>
                </a:rPr>
                <a:t>unloaded</a:t>
              </a:r>
              <a:r>
                <a:rPr lang="en-US" altLang="ja-JP" sz="1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kumimoji="1" lang="en-US" altLang="ja-JP" sz="1400" dirty="0" smtClean="0">
                  <a:latin typeface="Times New Roman" pitchFamily="18" charset="0"/>
                  <a:cs typeface="Times New Roman" pitchFamily="18" charset="0"/>
                </a:rPr>
                <a:t>100MV/m</a:t>
              </a:r>
              <a:endParaRPr kumimoji="1" lang="ja-JP" alt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1265" name="Picture 1" descr="C:\Higo\2010\Reports_Papers_Conferences_Talks\100800 加速器学会　姫路\加速管高電界試験\T18_KEK struc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268760"/>
            <a:ext cx="3995936" cy="2204778"/>
          </a:xfrm>
          <a:prstGeom prst="rect">
            <a:avLst/>
          </a:prstGeom>
          <a:noFill/>
        </p:spPr>
      </p:pic>
      <p:pic>
        <p:nvPicPr>
          <p:cNvPr id="11266" name="Picture 2" descr="C:\Higo\2010\Reports_Papers_Conferences_Talks\100800 加速器学会　姫路\加速管高電界試験\091211_TD18#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268760"/>
            <a:ext cx="3947160" cy="2260600"/>
          </a:xfrm>
          <a:prstGeom prst="rect">
            <a:avLst/>
          </a:prstGeom>
          <a:noFill/>
        </p:spPr>
      </p:pic>
      <p:pic>
        <p:nvPicPr>
          <p:cNvPr id="46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4426" y="0"/>
            <a:ext cx="2209574" cy="1656184"/>
          </a:xfrm>
          <a:prstGeom prst="rect">
            <a:avLst/>
          </a:prstGeom>
          <a:noFill/>
        </p:spPr>
      </p:pic>
      <p:pic>
        <p:nvPicPr>
          <p:cNvPr id="47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524272" cy="1484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939784"/>
          </a:xfrm>
        </p:spPr>
        <p:txBody>
          <a:bodyPr>
            <a:normAutofit/>
          </a:bodyPr>
          <a:lstStyle/>
          <a:p>
            <a:r>
              <a:rPr kumimoji="1" lang="ja-JP" altLang="en-US" sz="4800" dirty="0" smtClean="0"/>
              <a:t>テストフロー</a:t>
            </a:r>
            <a:endParaRPr kumimoji="1" lang="ja-JP" altLang="en-US" sz="4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643174" y="1142984"/>
            <a:ext cx="1571636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Design for CLIC (CERN)</a:t>
            </a:r>
            <a:endParaRPr kumimoji="1" lang="ja-JP" altLang="en-US" sz="2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785786" y="2500306"/>
            <a:ext cx="178595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Fabrication of parts (KEK</a:t>
            </a:r>
            <a:r>
              <a:rPr kumimoji="1" lang="en-US" altLang="ja-JP" sz="2000" dirty="0" smtClean="0"/>
              <a:t>)</a:t>
            </a:r>
            <a:endParaRPr kumimoji="1" lang="ja-JP" altLang="en-US" sz="2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86116" y="4357694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Bonding (SLAC)</a:t>
            </a:r>
            <a:endParaRPr kumimoji="1" lang="ja-JP" altLang="en-US" sz="2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14480" y="4000504"/>
            <a:ext cx="928694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CP (SLAC)</a:t>
            </a:r>
            <a:endParaRPr kumimoji="1" lang="ja-JP" altLang="en-US" sz="2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286380" y="4000504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VAC bake (SLAC)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572000" y="2285992"/>
            <a:ext cx="1643074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(NLCTA-SLAC)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357950" y="2285992"/>
            <a:ext cx="1785950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(Nextef-KEK)</a:t>
            </a:r>
            <a:endParaRPr kumimoji="1" lang="ja-JP" altLang="en-US" sz="2000" dirty="0"/>
          </a:p>
        </p:txBody>
      </p:sp>
      <p:sp>
        <p:nvSpPr>
          <p:cNvPr id="13" name="V 字形矢印 12"/>
          <p:cNvSpPr/>
          <p:nvPr/>
        </p:nvSpPr>
        <p:spPr>
          <a:xfrm rot="8723235">
            <a:off x="2200302" y="1967780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V 字形矢印 13"/>
          <p:cNvSpPr/>
          <p:nvPr/>
        </p:nvSpPr>
        <p:spPr>
          <a:xfrm rot="3725275">
            <a:off x="1810747" y="3412078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V 字形矢印 14"/>
          <p:cNvSpPr/>
          <p:nvPr/>
        </p:nvSpPr>
        <p:spPr>
          <a:xfrm rot="1384741">
            <a:off x="2693172" y="4298537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V 字形矢印 15"/>
          <p:cNvSpPr/>
          <p:nvPr/>
        </p:nvSpPr>
        <p:spPr>
          <a:xfrm rot="20389954">
            <a:off x="4761118" y="4432947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V 字形矢印 17"/>
          <p:cNvSpPr/>
          <p:nvPr/>
        </p:nvSpPr>
        <p:spPr>
          <a:xfrm rot="13786395">
            <a:off x="5540731" y="3531716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V 字形矢印 18"/>
          <p:cNvSpPr/>
          <p:nvPr/>
        </p:nvSpPr>
        <p:spPr>
          <a:xfrm rot="18677362">
            <a:off x="6258860" y="3600422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V 字形矢印 19"/>
          <p:cNvSpPr/>
          <p:nvPr/>
        </p:nvSpPr>
        <p:spPr>
          <a:xfrm rot="12050431">
            <a:off x="4330617" y="1465821"/>
            <a:ext cx="1127948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アーチ 21"/>
          <p:cNvSpPr/>
          <p:nvPr/>
        </p:nvSpPr>
        <p:spPr>
          <a:xfrm>
            <a:off x="5286380" y="1857364"/>
            <a:ext cx="1857388" cy="6429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3" name="Picture 2" descr="C:\Higo\2010\Reports_Papers_Conferences_Talks\100523_IPAC10_京都\Higo_THPEA012_KEK_Nextef\Poster\TD18#2 Setup at Nextef IMG_0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1142984"/>
            <a:ext cx="1641604" cy="1231731"/>
          </a:xfrm>
          <a:prstGeom prst="rect">
            <a:avLst/>
          </a:prstGeom>
          <a:noFill/>
        </p:spPr>
      </p:pic>
      <p:pic>
        <p:nvPicPr>
          <p:cNvPr id="50178" name="Picture 2" descr="C:\Higo\2009\Picture\091012 TD18 from Juwen\TD18(KEK) in furnace reduc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857760"/>
            <a:ext cx="993006" cy="1717676"/>
          </a:xfrm>
          <a:prstGeom prst="rect">
            <a:avLst/>
          </a:prstGeom>
          <a:noFill/>
        </p:spPr>
      </p:pic>
      <p:pic>
        <p:nvPicPr>
          <p:cNvPr id="25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286124"/>
            <a:ext cx="1143008" cy="856741"/>
          </a:xfrm>
          <a:prstGeom prst="rect">
            <a:avLst/>
          </a:prstGeom>
          <a:noFill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4000504"/>
            <a:ext cx="1128713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テキスト ボックス 26"/>
          <p:cNvSpPr txBox="1"/>
          <p:nvPr/>
        </p:nvSpPr>
        <p:spPr>
          <a:xfrm>
            <a:off x="642910" y="5286388"/>
            <a:ext cx="3071834" cy="9286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F0"/>
                </a:solidFill>
              </a:rPr>
              <a:t>Two structures are made and treated as the twin for the evaluation.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2500306"/>
            <a:ext cx="1601553" cy="138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solidFill>
                  <a:srgbClr val="00B0F0"/>
                </a:solidFill>
              </a:rPr>
              <a:t>Processing whole history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pic>
        <p:nvPicPr>
          <p:cNvPr id="2050" name="Picture 2" descr="C:\Higo\2009\Reports_Papers_Conferences_Talks\090805　加速器学会\肥後\Structure 100MVm\MasterGraph_ProcessingHistory_Ushimoto_till_090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3744416" cy="2618233"/>
          </a:xfrm>
          <a:prstGeom prst="rect">
            <a:avLst/>
          </a:prstGeom>
          <a:noFill/>
        </p:spPr>
      </p:pic>
      <p:pic>
        <p:nvPicPr>
          <p:cNvPr id="8193" name="Picture 1" descr="C:\Higo\2010\Reports_Papers_Conferences_Talks\100800 加速器学会　姫路\加速管高電界試験\100701 TD18_Disk_#2 Whole Histor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9080"/>
            <a:ext cx="3492897" cy="2439483"/>
          </a:xfrm>
          <a:prstGeom prst="rect">
            <a:avLst/>
          </a:prstGeom>
          <a:noFill/>
        </p:spPr>
      </p:pic>
      <p:sp>
        <p:nvSpPr>
          <p:cNvPr id="11" name="テキスト ボックス 10"/>
          <p:cNvSpPr txBox="1"/>
          <p:nvPr/>
        </p:nvSpPr>
        <p:spPr>
          <a:xfrm>
            <a:off x="179512" y="364502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/>
              <a:t>D</a:t>
            </a:r>
            <a:r>
              <a:rPr kumimoji="1" lang="en-US" altLang="ja-JP" sz="2800" dirty="0" smtClean="0"/>
              <a:t>amped</a:t>
            </a:r>
            <a:endParaRPr kumimoji="1" lang="ja-JP" altLang="en-US" sz="28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79512" y="54868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err="1" smtClean="0"/>
              <a:t>Undamped</a:t>
            </a:r>
            <a:endParaRPr kumimoji="1" lang="ja-JP" altLang="en-US" sz="2800" dirty="0"/>
          </a:p>
        </p:txBody>
      </p:sp>
      <p:pic>
        <p:nvPicPr>
          <p:cNvPr id="3" name="Picture 1" descr="C:\Higo\2010\Reports_Papers_Conferences_Talks\100800 加速器学会　姫路\加速管高電界試験\100701 TD18_Disk_#2 Power times Sqrt(Tp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789040"/>
            <a:ext cx="3093144" cy="2788556"/>
          </a:xfrm>
          <a:prstGeom prst="rect">
            <a:avLst/>
          </a:prstGeom>
          <a:noFill/>
        </p:spPr>
      </p:pic>
      <p:pic>
        <p:nvPicPr>
          <p:cNvPr id="8194" name="Picture 2" descr="C:\Higo\2010\Reports_Papers_Conferences_Talks\100800 加速器学会　姫路\加速管高電界試験\090610_T18_Disk_#2_Pin sqrt(Tp) vs tim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764704"/>
            <a:ext cx="3285927" cy="2927882"/>
          </a:xfrm>
          <a:prstGeom prst="rect">
            <a:avLst/>
          </a:prstGeom>
          <a:noFill/>
        </p:spPr>
      </p:pic>
      <p:pic>
        <p:nvPicPr>
          <p:cNvPr id="8197" name="Picture 5" descr="C:\Higo\2010\Reports_Papers_Conferences_Talks\100800 加速器学会　姫路\加速管高電界試験\100618 TD18 Whole history Eacc vs #B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3861048"/>
            <a:ext cx="2571750" cy="2571750"/>
          </a:xfrm>
          <a:prstGeom prst="rect">
            <a:avLst/>
          </a:prstGeom>
          <a:noFill/>
        </p:spPr>
      </p:pic>
      <p:pic>
        <p:nvPicPr>
          <p:cNvPr id="8200" name="Picture 8" descr="C:\Higo\2010\Reports_Papers_Conferences_Talks\100800 加速器学会　姫路\加速管高電界試験\090610 T18_#2 Eacc vs Number of #B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844050"/>
            <a:ext cx="2880320" cy="2711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0" y="11663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 smtClean="0">
                <a:solidFill>
                  <a:srgbClr val="00B0F0"/>
                </a:solidFill>
              </a:rPr>
              <a:t>暗電流の</a:t>
            </a:r>
            <a:r>
              <a:rPr lang="ja-JP" altLang="en-US" sz="4400" dirty="0" smtClean="0">
                <a:solidFill>
                  <a:srgbClr val="00B0F0"/>
                </a:solidFill>
              </a:rPr>
              <a:t>比較　及び　変遷と</a:t>
            </a:r>
            <a:r>
              <a:rPr lang="en-US" altLang="ja-JP" sz="4400" dirty="0" err="1" smtClean="0">
                <a:solidFill>
                  <a:srgbClr val="00B0F0"/>
                </a:solidFill>
              </a:rPr>
              <a:t>β×Es</a:t>
            </a:r>
            <a:endParaRPr kumimoji="1" lang="ja-JP" altLang="en-US" sz="4400" dirty="0">
              <a:solidFill>
                <a:srgbClr val="00B0F0"/>
              </a:solidFill>
            </a:endParaRP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-45972" y="1874302"/>
          <a:ext cx="2857520" cy="2918697"/>
        </p:xfrm>
        <a:graphic>
          <a:graphicData uri="http://schemas.openxmlformats.org/presentationml/2006/ole">
            <p:oleObj spid="_x0000_s34818" name="KGPlot" r:id="rId3" imgW="5486400" imgH="5486400" progId="KGraph_Plot">
              <p:embed/>
            </p:oleObj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899592" y="1052736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smtClean="0"/>
              <a:t>T18_Disk</a:t>
            </a:r>
            <a:endParaRPr kumimoji="1" lang="ja-JP" altLang="en-US" sz="2800" b="1" dirty="0"/>
          </a:p>
        </p:txBody>
      </p:sp>
      <p:pic>
        <p:nvPicPr>
          <p:cNvPr id="6" name="Picture 2" descr="C:\Higo\2010\Reports_Papers_Conferences_Talks\100523_IPAC10_京都\Higo_THPEA012_KEK_Nextef\TD18_Disk_#2_DarkCurrent100308_forIPAC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268760"/>
            <a:ext cx="3357586" cy="3617427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3203848" y="1052736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/>
              <a:t>TD18_Disk</a:t>
            </a:r>
            <a:endParaRPr kumimoji="1" lang="ja-JP" altLang="en-US" sz="2800" b="1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95536" y="4941168"/>
            <a:ext cx="49907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400" dirty="0" err="1" smtClean="0"/>
              <a:t>Eacc</a:t>
            </a:r>
            <a:r>
              <a:rPr kumimoji="1" lang="en-US" altLang="ja-JP" sz="2400" dirty="0" smtClean="0"/>
              <a:t> for peak dark current of 10 </a:t>
            </a:r>
            <a:r>
              <a:rPr kumimoji="1" lang="en-US" altLang="ja-JP" sz="2400" dirty="0" err="1" smtClean="0">
                <a:latin typeface="Symbol" pitchFamily="18" charset="2"/>
              </a:rPr>
              <a:t>m</a:t>
            </a:r>
            <a:r>
              <a:rPr kumimoji="1" lang="en-US" altLang="ja-JP" sz="2400" dirty="0" err="1" smtClean="0"/>
              <a:t>A</a:t>
            </a:r>
            <a:endParaRPr kumimoji="1" lang="en-US" altLang="ja-JP" sz="2400" dirty="0" smtClean="0">
              <a:sym typeface="Wingdings" pitchFamily="2" charset="2"/>
            </a:endParaRPr>
          </a:p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90MV/m                          70MV/m</a:t>
            </a:r>
            <a:r>
              <a:rPr kumimoji="1" lang="ja-JP" altLang="en-US" sz="2400" dirty="0" smtClean="0">
                <a:solidFill>
                  <a:srgbClr val="FF0000"/>
                </a:solidFill>
                <a:sym typeface="Wingdings" pitchFamily="2" charset="2"/>
              </a:rPr>
              <a:t>　漸増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12" name="直線コネクタ 11"/>
          <p:cNvCxnSpPr/>
          <p:nvPr/>
        </p:nvCxnSpPr>
        <p:spPr>
          <a:xfrm>
            <a:off x="163286" y="2939143"/>
            <a:ext cx="6507949" cy="23968"/>
          </a:xfrm>
          <a:prstGeom prst="line">
            <a:avLst/>
          </a:prstGeom>
          <a:ln w="381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820" name="Picture 4" descr="C:\Higo\2010\Reports_Papers_Conferences_Talks\100800 加速器学会　姫路\加速管高電界試験\100430_TD18_FNPlot_for_IPAC1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32463" y="908720"/>
            <a:ext cx="3311537" cy="2912926"/>
          </a:xfrm>
          <a:prstGeom prst="rect">
            <a:avLst/>
          </a:prstGeom>
          <a:noFill/>
        </p:spPr>
      </p:pic>
      <p:pic>
        <p:nvPicPr>
          <p:cNvPr id="34821" name="Picture 5" descr="C:\Higo\2010\Reports_Papers_Conferences_Talks\100800 加速器学会　姫路\加速管高電界試験\100430_TD18_beta and product of beta times Eac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8165" y="3789040"/>
            <a:ext cx="3485835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dirty="0" smtClean="0">
                <a:solidFill>
                  <a:srgbClr val="00B0F0"/>
                </a:solidFill>
              </a:rPr>
              <a:t>放電頻度の</a:t>
            </a:r>
            <a:r>
              <a:rPr lang="ja-JP" altLang="en-US" dirty="0" smtClean="0">
                <a:solidFill>
                  <a:srgbClr val="00B0F0"/>
                </a:solidFill>
              </a:rPr>
              <a:t>比較　及び　変遷</a:t>
            </a:r>
            <a:endParaRPr lang="ja-JP" altLang="en-US" dirty="0">
              <a:solidFill>
                <a:srgbClr val="00B0F0"/>
              </a:solidFill>
            </a:endParaRP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61FED7-8A74-49D1-88A6-2D04A2EDD761}" type="slidenum">
              <a:rPr lang="ja-JP" altLang="en-US"/>
              <a:pPr>
                <a:defRPr/>
              </a:pPr>
              <a:t>7</a:t>
            </a:fld>
            <a:endParaRPr lang="ja-JP" altLang="en-US"/>
          </a:p>
        </p:txBody>
      </p:sp>
      <p:sp>
        <p:nvSpPr>
          <p:cNvPr id="14" name="円弧 13"/>
          <p:cNvSpPr/>
          <p:nvPr/>
        </p:nvSpPr>
        <p:spPr>
          <a:xfrm>
            <a:off x="789807" y="4351995"/>
            <a:ext cx="71438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487" name="Picture 7" descr="C:\Higo\2010\Reports_Papers_Conferences_Talks\100800 加速器学会　姫路\加速管高電界試験\100603 TD18_Disk_#2_BDR_correct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1008"/>
            <a:ext cx="3744416" cy="2615148"/>
          </a:xfrm>
          <a:prstGeom prst="rect">
            <a:avLst/>
          </a:prstGeom>
          <a:noFill/>
        </p:spPr>
      </p:pic>
      <p:pic>
        <p:nvPicPr>
          <p:cNvPr id="20490" name="Picture 10" descr="C:\Higo\2010\Reports_Papers_Conferences_Talks\100800 加速器学会　姫路\加速管高電界試験\090610_T18_#2_BDR_252ns_412ns_for plot(100803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1"/>
            <a:ext cx="3608583" cy="2520280"/>
          </a:xfrm>
          <a:prstGeom prst="rect">
            <a:avLst/>
          </a:prstGeom>
          <a:noFill/>
        </p:spPr>
      </p:pic>
      <p:pic>
        <p:nvPicPr>
          <p:cNvPr id="20491" name="Picture 11" descr="C:\Higo\2010\Reports_Papers_Conferences_Talks\100800 加速器学会　姫路\加速管高電界試験\IPAC10_BDR_比較_230-252ns_Summary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052736"/>
            <a:ext cx="3505480" cy="2448272"/>
          </a:xfrm>
          <a:prstGeom prst="rect">
            <a:avLst/>
          </a:prstGeom>
          <a:noFill/>
        </p:spPr>
      </p:pic>
      <p:pic>
        <p:nvPicPr>
          <p:cNvPr id="35842" name="Picture 2" descr="C:\Higo\2010\Reports_Papers_Conferences_Talks\100800 加速器学会　姫路\加速管高電界試験\100603 TD18_Disk_#2_BDR_evolution_correct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7419" y="4005064"/>
            <a:ext cx="3116581" cy="2176660"/>
          </a:xfrm>
          <a:prstGeom prst="rect">
            <a:avLst/>
          </a:prstGeom>
          <a:noFill/>
        </p:spPr>
      </p:pic>
      <p:pic>
        <p:nvPicPr>
          <p:cNvPr id="35846" name="Picture 6" descr="C:\Higo\2010\Reports_Papers_Conferences_Talks\100800 加速器学会　姫路\加速管高電界試験\100628 TD18 BDR vs Width plot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3645024"/>
            <a:ext cx="2695228" cy="2695228"/>
          </a:xfrm>
          <a:prstGeom prst="rect">
            <a:avLst/>
          </a:prstGeom>
          <a:noFill/>
        </p:spPr>
      </p:pic>
      <p:sp>
        <p:nvSpPr>
          <p:cNvPr id="15" name="テキスト ボックス 14"/>
          <p:cNvSpPr txBox="1"/>
          <p:nvPr/>
        </p:nvSpPr>
        <p:spPr>
          <a:xfrm>
            <a:off x="4139952" y="1844824"/>
            <a:ext cx="1368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 smtClean="0"/>
              <a:t>比較</a:t>
            </a:r>
            <a:r>
              <a:rPr lang="en-US" altLang="ja-JP" dirty="0" smtClean="0"/>
              <a:t>Damped</a:t>
            </a:r>
          </a:p>
          <a:p>
            <a:pPr algn="ctr"/>
            <a:r>
              <a:rPr kumimoji="1" lang="en-US" altLang="ja-JP" dirty="0" err="1" smtClean="0"/>
              <a:t>Undamped</a:t>
            </a:r>
            <a:endParaRPr kumimoji="1" lang="ja-JP" altLang="en-US" dirty="0"/>
          </a:p>
        </p:txBody>
      </p:sp>
      <p:sp>
        <p:nvSpPr>
          <p:cNvPr id="16" name="右矢印 15"/>
          <p:cNvSpPr/>
          <p:nvPr/>
        </p:nvSpPr>
        <p:spPr>
          <a:xfrm rot="440732">
            <a:off x="3431022" y="2173398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右矢印 17"/>
          <p:cNvSpPr/>
          <p:nvPr/>
        </p:nvSpPr>
        <p:spPr>
          <a:xfrm rot="19922627">
            <a:off x="3432696" y="3496294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283968" y="3212976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 smtClean="0"/>
              <a:t>変遷</a:t>
            </a:r>
            <a:endParaRPr kumimoji="1" lang="en-US" altLang="ja-JP" sz="2000" b="1" dirty="0" smtClean="0"/>
          </a:p>
          <a:p>
            <a:pPr algn="ctr"/>
            <a:r>
              <a:rPr kumimoji="1" lang="ja-JP" altLang="en-US" sz="2000" b="1" dirty="0" smtClean="0"/>
              <a:t>幅依存性</a:t>
            </a:r>
            <a:endParaRPr kumimoji="1" lang="ja-JP" altLang="en-US" sz="2000" b="1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876256" y="3645024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 smtClean="0"/>
              <a:t>変遷長期</a:t>
            </a:r>
            <a:endParaRPr kumimoji="1" lang="ja-JP" altLang="en-US" sz="2000" b="1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0" y="764704"/>
            <a:ext cx="219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/>
              <a:t>T18</a:t>
            </a:r>
            <a:r>
              <a:rPr kumimoji="1" lang="ja-JP" altLang="en-US" sz="2000" b="1" dirty="0" smtClean="0"/>
              <a:t>　</a:t>
            </a:r>
            <a:r>
              <a:rPr kumimoji="1" lang="en-US" altLang="ja-JP" sz="2000" b="1" dirty="0" err="1" smtClean="0"/>
              <a:t>Eacc</a:t>
            </a:r>
            <a:r>
              <a:rPr kumimoji="1" lang="ja-JP" altLang="en-US" sz="2000" b="1" dirty="0" smtClean="0"/>
              <a:t>依存性</a:t>
            </a:r>
            <a:endParaRPr kumimoji="1" lang="ja-JP" altLang="en-US" sz="2000" b="1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0" y="3284984"/>
            <a:ext cx="219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/>
              <a:t>TD18</a:t>
            </a:r>
            <a:r>
              <a:rPr kumimoji="1" lang="ja-JP" altLang="en-US" sz="2000" b="1" dirty="0" smtClean="0"/>
              <a:t>　</a:t>
            </a:r>
            <a:r>
              <a:rPr kumimoji="1" lang="en-US" altLang="ja-JP" sz="2000" b="1" dirty="0" err="1" smtClean="0"/>
              <a:t>Eacc</a:t>
            </a:r>
            <a:r>
              <a:rPr kumimoji="1" lang="ja-JP" altLang="en-US" sz="2000" b="1" dirty="0" smtClean="0"/>
              <a:t>依存性</a:t>
            </a:r>
            <a:endParaRPr kumimoji="1" lang="ja-JP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C:\Higo\2010\Reports_Papers_Conferences_Talks\100523_IPAC10_京都\Higo_THPEA012_KEK_Nextef\Poster\Pressure increase vs power at MW ran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3588890" cy="2952328"/>
          </a:xfrm>
          <a:prstGeom prst="rect">
            <a:avLst/>
          </a:prstGeom>
          <a:noFill/>
        </p:spPr>
      </p:pic>
      <p:sp>
        <p:nvSpPr>
          <p:cNvPr id="6" name="テキスト ボックス 5"/>
          <p:cNvSpPr txBox="1"/>
          <p:nvPr/>
        </p:nvSpPr>
        <p:spPr>
          <a:xfrm>
            <a:off x="467544" y="980728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TD18_Disk_#2</a:t>
            </a:r>
            <a:endParaRPr kumimoji="1" lang="ja-JP" altLang="en-US" sz="28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14285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>
                <a:solidFill>
                  <a:srgbClr val="00B0F0"/>
                </a:solidFill>
              </a:rPr>
              <a:t>特異な</a:t>
            </a:r>
            <a:r>
              <a:rPr kumimoji="1" lang="ja-JP" altLang="en-US" sz="3200" dirty="0" smtClean="0">
                <a:solidFill>
                  <a:srgbClr val="00B0F0"/>
                </a:solidFill>
              </a:rPr>
              <a:t>真空圧力</a:t>
            </a:r>
            <a:r>
              <a:rPr kumimoji="1" lang="ja-JP" altLang="en-US" sz="3200" dirty="0" smtClean="0">
                <a:solidFill>
                  <a:srgbClr val="00B0F0"/>
                </a:solidFill>
              </a:rPr>
              <a:t>特性　ミリング＋旋盤加工構造</a:t>
            </a:r>
            <a:endParaRPr kumimoji="1" lang="ja-JP" altLang="en-US" sz="3200" dirty="0">
              <a:solidFill>
                <a:srgbClr val="00B0F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51520" y="4437112"/>
            <a:ext cx="3384376" cy="212365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600" dirty="0" smtClean="0"/>
              <a:t>・強</a:t>
            </a:r>
            <a:r>
              <a:rPr lang="ja-JP" altLang="en-US" sz="1600" dirty="0" smtClean="0"/>
              <a:t>減衰構造で</a:t>
            </a:r>
            <a:r>
              <a:rPr lang="ja-JP" altLang="en-US" sz="1600" dirty="0" smtClean="0"/>
              <a:t>顕著</a:t>
            </a:r>
            <a:endParaRPr lang="en-US" altLang="ja-JP" sz="1600" dirty="0" smtClean="0"/>
          </a:p>
          <a:p>
            <a:r>
              <a:rPr lang="ja-JP" altLang="en-US" sz="1600" dirty="0" smtClean="0"/>
              <a:t>・数</a:t>
            </a:r>
            <a:r>
              <a:rPr lang="en-US" altLang="ja-JP" sz="1600" dirty="0" smtClean="0"/>
              <a:t>MW</a:t>
            </a:r>
            <a:r>
              <a:rPr lang="ja-JP" altLang="en-US" sz="1600" dirty="0" smtClean="0"/>
              <a:t>～１０</a:t>
            </a:r>
            <a:r>
              <a:rPr lang="en-US" altLang="ja-JP" sz="1600" dirty="0" smtClean="0"/>
              <a:t>MW </a:t>
            </a:r>
            <a:r>
              <a:rPr lang="ja-JP" altLang="en-US" sz="1600" dirty="0" smtClean="0"/>
              <a:t>程度で必ずベース圧力の悪化が</a:t>
            </a:r>
            <a:r>
              <a:rPr lang="ja-JP" altLang="en-US" sz="1600" dirty="0" smtClean="0"/>
              <a:t>ある</a:t>
            </a:r>
            <a:endParaRPr lang="en-US" altLang="ja-JP" sz="1600" dirty="0" smtClean="0"/>
          </a:p>
          <a:p>
            <a:r>
              <a:rPr lang="ja-JP" altLang="en-US" sz="1600" dirty="0" smtClean="0"/>
              <a:t>・１時間</a:t>
            </a:r>
            <a:r>
              <a:rPr lang="ja-JP" altLang="en-US" sz="1600" dirty="0" smtClean="0"/>
              <a:t>程度でも</a:t>
            </a:r>
            <a:r>
              <a:rPr lang="en-US" altLang="ja-JP" sz="1600" dirty="0" smtClean="0"/>
              <a:t>RF</a:t>
            </a:r>
            <a:r>
              <a:rPr lang="ja-JP" altLang="en-US" sz="1600" dirty="0" smtClean="0"/>
              <a:t>オフ、又は長期に高電界で運転後、パワーを下げた場合に生</a:t>
            </a:r>
            <a:r>
              <a:rPr lang="ja-JP" altLang="en-US" sz="1600" dirty="0" smtClean="0"/>
              <a:t>ずる</a:t>
            </a:r>
            <a:endParaRPr lang="en-US" altLang="ja-JP" sz="1600" dirty="0" smtClean="0"/>
          </a:p>
          <a:p>
            <a:r>
              <a:rPr lang="ja-JP" altLang="en-US" sz="1600" dirty="0" smtClean="0"/>
              <a:t>・再現性</a:t>
            </a:r>
            <a:r>
              <a:rPr lang="ja-JP" altLang="en-US" sz="1600" dirty="0" smtClean="0"/>
              <a:t>が</a:t>
            </a:r>
            <a:r>
              <a:rPr lang="ja-JP" altLang="en-US" sz="1600" dirty="0" smtClean="0"/>
              <a:t>ある</a:t>
            </a:r>
            <a:endParaRPr lang="en-US" altLang="ja-JP" sz="1600" dirty="0" smtClean="0"/>
          </a:p>
          <a:p>
            <a:r>
              <a:rPr lang="ja-JP" altLang="en-US" sz="1600" dirty="0" smtClean="0"/>
              <a:t>・マルチパクタリング？</a:t>
            </a:r>
            <a:endParaRPr lang="ja-JP" altLang="en-US" sz="1600" dirty="0" smtClean="0"/>
          </a:p>
        </p:txBody>
      </p:sp>
      <p:pic>
        <p:nvPicPr>
          <p:cNvPr id="36867" name="Picture 3" descr="C:\Higo\2010\Reports_Papers_Conferences_Talks\100800 加速器学会　姫路\加速管高電界試験\090117_TD18_DiskDampCell-CupSi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124744"/>
            <a:ext cx="3428182" cy="2569592"/>
          </a:xfrm>
          <a:prstGeom prst="rect">
            <a:avLst/>
          </a:prstGeom>
          <a:noFill/>
        </p:spPr>
      </p:pic>
      <p:sp>
        <p:nvSpPr>
          <p:cNvPr id="13" name="テキスト ボックス 12"/>
          <p:cNvSpPr txBox="1"/>
          <p:nvPr/>
        </p:nvSpPr>
        <p:spPr>
          <a:xfrm>
            <a:off x="4139952" y="4149080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 smtClean="0"/>
              <a:t>マルチパクター</a:t>
            </a:r>
            <a:endParaRPr kumimoji="1" lang="ja-JP" altLang="en-US" sz="2000" b="1" dirty="0"/>
          </a:p>
        </p:txBody>
      </p:sp>
      <p:cxnSp>
        <p:nvCxnSpPr>
          <p:cNvPr id="14" name="直線矢印コネクタ 13"/>
          <p:cNvCxnSpPr/>
          <p:nvPr/>
        </p:nvCxnSpPr>
        <p:spPr>
          <a:xfrm rot="16200000" flipV="1">
            <a:off x="6048164" y="2816932"/>
            <a:ext cx="2016224" cy="64807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 rot="5400000" flipH="1" flipV="1">
            <a:off x="4535996" y="2816932"/>
            <a:ext cx="1800200" cy="100811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rot="5400000" flipH="1" flipV="1">
            <a:off x="5436096" y="3429000"/>
            <a:ext cx="2088232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4788024" y="4653136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 smtClean="0"/>
              <a:t>ミリング＋ターニング</a:t>
            </a:r>
            <a:endParaRPr kumimoji="1" lang="en-US" altLang="ja-JP" sz="2000" b="1" dirty="0" smtClean="0"/>
          </a:p>
          <a:p>
            <a:pPr algn="ctr"/>
            <a:r>
              <a:rPr lang="ja-JP" altLang="en-US" sz="2000" b="1" dirty="0" smtClean="0"/>
              <a:t>今回</a:t>
            </a:r>
            <a:r>
              <a:rPr lang="en-US" altLang="ja-JP" sz="2000" b="1" dirty="0" smtClean="0"/>
              <a:t>Light etching</a:t>
            </a:r>
            <a:endParaRPr kumimoji="1" lang="ja-JP" altLang="en-US" sz="2000" b="1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6732240" y="4077072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 smtClean="0"/>
              <a:t>表面磁場増大</a:t>
            </a:r>
            <a:endParaRPr kumimoji="1" lang="ja-JP" altLang="en-US" sz="2000" b="1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283968" y="5445224"/>
            <a:ext cx="4392488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 smtClean="0">
                <a:solidFill>
                  <a:srgbClr val="FF0000"/>
                </a:solidFill>
              </a:rPr>
              <a:t>これらが関連して、緩慢はプロセシング、真空特性悪い、放電頻度多い？？</a:t>
            </a:r>
            <a:endParaRPr kumimoji="1" lang="en-US" altLang="ja-JP" sz="2000" b="1" dirty="0" smtClean="0">
              <a:solidFill>
                <a:srgbClr val="FF0000"/>
              </a:solidFill>
            </a:endParaRPr>
          </a:p>
          <a:p>
            <a:pPr algn="ctr"/>
            <a:r>
              <a:rPr kumimoji="1" lang="ja-JP" altLang="en-US" sz="2000" b="1" dirty="0" smtClean="0">
                <a:solidFill>
                  <a:srgbClr val="FF0000"/>
                </a:solidFill>
              </a:rPr>
              <a:t>今後の課題と認識している。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2807</TotalTime>
  <Words>269</Words>
  <Application>Microsoft Office PowerPoint</Application>
  <PresentationFormat>画面に合わせる (4:3)</PresentationFormat>
  <Paragraphs>73</Paragraphs>
  <Slides>8</Slides>
  <Notes>0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0" baseType="lpstr">
      <vt:lpstr>Office テーマ</vt:lpstr>
      <vt:lpstr>KGPlot</vt:lpstr>
      <vt:lpstr>スライド 1</vt:lpstr>
      <vt:lpstr>スライド 2</vt:lpstr>
      <vt:lpstr>加速管パラメータ　Unloaded 100MV/m T18   テスト済  　　テスト中　TD18 Un-damped   　　　　 Heavily damped</vt:lpstr>
      <vt:lpstr>テストフロー</vt:lpstr>
      <vt:lpstr>Processing whole history</vt:lpstr>
      <vt:lpstr>スライド 6</vt:lpstr>
      <vt:lpstr>放電頻度の比較　及び　変遷</vt:lpstr>
      <vt:lpstr>スライド 8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Higo</dc:creator>
  <cp:lastModifiedBy>Higo</cp:lastModifiedBy>
  <cp:revision>89</cp:revision>
  <dcterms:created xsi:type="dcterms:W3CDTF">2009-08-03T07:56:11Z</dcterms:created>
  <dcterms:modified xsi:type="dcterms:W3CDTF">2010-08-03T11:50:29Z</dcterms:modified>
</cp:coreProperties>
</file>